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626ECCB8-F65D-48B7-99B2-3D17DEABDC3A}">
  <a:tblStyle styleId="{626ECCB8-F65D-48B7-99B2-3D17DEABDC3A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08628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078" y="6356519"/>
            <a:ext cx="28949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078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‹#›</a:t>
            </a:fld>
            <a:endParaRPr lang="en"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685800" y="2130480"/>
            <a:ext cx="7772099" cy="146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5729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 rot="5400000">
            <a:off x="2308739" y="-247080"/>
            <a:ext cx="4526100" cy="822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1999" marR="0" lvl="0" indent="-238959" algn="l" rtl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64000" lvl="1" indent="-216300" algn="l" rtl="0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999" lvl="2" indent="-235549" algn="l" rtl="0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8000" lvl="3" indent="-121450" algn="l" rtl="0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59999" lvl="4" indent="-15974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91999" lvl="5" indent="-159948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23999" lvl="6" indent="-16014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6000" lvl="7" indent="-16035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7999" lvl="8" indent="-16054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078" y="6356519"/>
            <a:ext cx="28949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078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‹#›</a:t>
            </a:fld>
            <a:endParaRPr lang="en" sz="18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 rot="5400000">
            <a:off x="5395049" y="2839312"/>
            <a:ext cx="45261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5729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1204050" y="858113"/>
            <a:ext cx="45261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1999" marR="0" lvl="0" indent="-238959" algn="l" rtl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64000" lvl="1" indent="-216300" algn="l" rtl="0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999" lvl="2" indent="-235549" algn="l" rtl="0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8000" lvl="3" indent="-121450" algn="l" rtl="0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59999" lvl="4" indent="-15974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91999" lvl="5" indent="-159948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23999" lvl="6" indent="-16014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6000" lvl="7" indent="-16035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7999" lvl="8" indent="-16054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078" y="6356519"/>
            <a:ext cx="28949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078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‹#›</a:t>
            </a:fld>
            <a:endParaRPr lang="en" sz="18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2130480"/>
            <a:ext cx="7772099" cy="146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5729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1417"/>
              </a:spcAft>
              <a:buClr>
                <a:srgbClr val="888888"/>
              </a:buClr>
              <a:buFont typeface="Noto Sans Symbols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ctr" rtl="0">
              <a:spcBef>
                <a:spcPts val="0"/>
              </a:spcBef>
              <a:spcAft>
                <a:spcPts val="1134"/>
              </a:spcAft>
              <a:buClr>
                <a:srgbClr val="888888"/>
              </a:buClr>
              <a:buFont typeface="Noto Sans Symbols"/>
              <a:buNone/>
              <a:defRPr sz="24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lvl="2" indent="0" algn="ctr" rtl="0">
              <a:spcBef>
                <a:spcPts val="0"/>
              </a:spcBef>
              <a:spcAft>
                <a:spcPts val="850"/>
              </a:spcAft>
              <a:buClr>
                <a:srgbClr val="888888"/>
              </a:buClr>
              <a:buFont typeface="Noto Sans Symbols"/>
              <a:buNone/>
              <a:defRPr sz="20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lvl="3" indent="0" algn="ctr" rtl="0">
              <a:spcBef>
                <a:spcPts val="0"/>
              </a:spcBef>
              <a:spcAft>
                <a:spcPts val="567"/>
              </a:spcAft>
              <a:buClr>
                <a:srgbClr val="888888"/>
              </a:buClr>
              <a:buFont typeface="Noto Sans Symbols"/>
              <a:buNone/>
              <a:defRPr sz="20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lvl="4" indent="0" algn="ctr" rtl="0">
              <a:spcBef>
                <a:spcPts val="0"/>
              </a:spcBef>
              <a:spcAft>
                <a:spcPts val="283"/>
              </a:spcAft>
              <a:buClr>
                <a:srgbClr val="888888"/>
              </a:buClr>
              <a:buFont typeface="Noto Sans Symbols"/>
              <a:buNone/>
              <a:defRPr sz="20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lvl="5" indent="0" algn="ctr" rtl="0">
              <a:spcBef>
                <a:spcPts val="0"/>
              </a:spcBef>
              <a:spcAft>
                <a:spcPts val="283"/>
              </a:spcAft>
              <a:buClr>
                <a:srgbClr val="888888"/>
              </a:buClr>
              <a:buFont typeface="Noto Sans Symbols"/>
              <a:buNone/>
              <a:defRPr sz="20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lvl="6" indent="0" algn="ctr" rtl="0">
              <a:spcBef>
                <a:spcPts val="0"/>
              </a:spcBef>
              <a:spcAft>
                <a:spcPts val="283"/>
              </a:spcAft>
              <a:buClr>
                <a:srgbClr val="888888"/>
              </a:buClr>
              <a:buFont typeface="Noto Sans Symbols"/>
              <a:buNone/>
              <a:defRPr sz="20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lvl="7" indent="0" algn="ctr" rtl="0">
              <a:spcBef>
                <a:spcPts val="0"/>
              </a:spcBef>
              <a:spcAft>
                <a:spcPts val="283"/>
              </a:spcAft>
              <a:buClr>
                <a:srgbClr val="888888"/>
              </a:buClr>
              <a:buFont typeface="Noto Sans Symbols"/>
              <a:buNone/>
              <a:defRPr sz="20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lvl="8" indent="0" algn="ctr" rtl="0">
              <a:spcBef>
                <a:spcPts val="0"/>
              </a:spcBef>
              <a:spcAft>
                <a:spcPts val="283"/>
              </a:spcAft>
              <a:buClr>
                <a:srgbClr val="888888"/>
              </a:buClr>
              <a:buFont typeface="Noto Sans Symbols"/>
              <a:buNone/>
              <a:defRPr sz="20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078" y="6356519"/>
            <a:ext cx="28949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078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‹#›</a:t>
            </a:fld>
            <a:endParaRPr lang="en" sz="18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85800" y="2130480"/>
            <a:ext cx="7772099" cy="146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5729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4519"/>
            <a:ext cx="82292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1999" marR="0" lvl="0" indent="-238959" algn="l" rtl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64000" lvl="1" indent="-216300" algn="l" rtl="0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999" lvl="2" indent="-235549" algn="l" rtl="0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8000" lvl="3" indent="-121450" algn="l" rtl="0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59999" lvl="4" indent="-15974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91999" lvl="5" indent="-159948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23999" lvl="6" indent="-16014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6000" lvl="7" indent="-16035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7999" lvl="8" indent="-16054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078" y="6356519"/>
            <a:ext cx="28949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078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‹#›</a:t>
            </a:fld>
            <a:endParaRPr lang="en" sz="18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1417"/>
              </a:spcAft>
              <a:buClr>
                <a:srgbClr val="888888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spcBef>
                <a:spcPts val="0"/>
              </a:spcBef>
              <a:spcAft>
                <a:spcPts val="1134"/>
              </a:spcAft>
              <a:buClr>
                <a:srgbClr val="888888"/>
              </a:buClr>
              <a:buFont typeface="Noto Sans Symbols"/>
              <a:buNone/>
              <a:defRPr sz="18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lvl="2" indent="0" algn="l" rtl="0">
              <a:spcBef>
                <a:spcPts val="0"/>
              </a:spcBef>
              <a:spcAft>
                <a:spcPts val="850"/>
              </a:spcAft>
              <a:buClr>
                <a:srgbClr val="888888"/>
              </a:buClr>
              <a:buFont typeface="Noto Sans Symbols"/>
              <a:buNone/>
              <a:defRPr sz="16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lvl="3" indent="0" algn="l" rtl="0">
              <a:spcBef>
                <a:spcPts val="0"/>
              </a:spcBef>
              <a:spcAft>
                <a:spcPts val="567"/>
              </a:spcAft>
              <a:buClr>
                <a:srgbClr val="888888"/>
              </a:buClr>
              <a:buFont typeface="Noto Sans Symbols"/>
              <a:buNone/>
              <a:defRPr sz="14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lvl="4" indent="0" algn="l" rtl="0">
              <a:spcBef>
                <a:spcPts val="0"/>
              </a:spcBef>
              <a:spcAft>
                <a:spcPts val="283"/>
              </a:spcAft>
              <a:buClr>
                <a:srgbClr val="888888"/>
              </a:buClr>
              <a:buFont typeface="Noto Sans Symbols"/>
              <a:buNone/>
              <a:defRPr sz="14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lvl="5" indent="0" algn="l" rtl="0">
              <a:spcBef>
                <a:spcPts val="0"/>
              </a:spcBef>
              <a:spcAft>
                <a:spcPts val="283"/>
              </a:spcAft>
              <a:buClr>
                <a:srgbClr val="888888"/>
              </a:buClr>
              <a:buFont typeface="Noto Sans Symbols"/>
              <a:buNone/>
              <a:defRPr sz="14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lvl="6" indent="0" algn="l" rtl="0">
              <a:spcBef>
                <a:spcPts val="0"/>
              </a:spcBef>
              <a:spcAft>
                <a:spcPts val="283"/>
              </a:spcAft>
              <a:buClr>
                <a:srgbClr val="888888"/>
              </a:buClr>
              <a:buFont typeface="Noto Sans Symbols"/>
              <a:buNone/>
              <a:defRPr sz="14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lvl="7" indent="0" algn="l" rtl="0">
              <a:spcBef>
                <a:spcPts val="0"/>
              </a:spcBef>
              <a:spcAft>
                <a:spcPts val="283"/>
              </a:spcAft>
              <a:buClr>
                <a:srgbClr val="888888"/>
              </a:buClr>
              <a:buFont typeface="Noto Sans Symbols"/>
              <a:buNone/>
              <a:defRPr sz="14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lvl="8" indent="0" algn="l" rtl="0">
              <a:spcBef>
                <a:spcPts val="0"/>
              </a:spcBef>
              <a:spcAft>
                <a:spcPts val="283"/>
              </a:spcAft>
              <a:buClr>
                <a:srgbClr val="888888"/>
              </a:buClr>
              <a:buFont typeface="Noto Sans Symbols"/>
              <a:buNone/>
              <a:defRPr sz="1400" b="0" i="0" u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078" y="6356519"/>
            <a:ext cx="28949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078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‹#›</a:t>
            </a:fld>
            <a:endParaRPr lang="en" sz="18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85800" y="2130480"/>
            <a:ext cx="7772099" cy="146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5729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1999" marR="0" lvl="0" indent="-250389" algn="l" rtl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64000" lvl="1" indent="-216300" algn="l" rtl="0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999" lvl="2" indent="-235549" algn="l" rtl="0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8000" lvl="3" indent="-130975" algn="l" rtl="0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59999" lvl="4" indent="-165464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91999" lvl="5" indent="-165663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23999" lvl="6" indent="-165864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6000" lvl="7" indent="-166065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7999" lvl="8" indent="-166264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604962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1999" marR="0" lvl="0" indent="-250389" algn="l" rtl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64000" lvl="1" indent="-216300" algn="l" rtl="0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999" lvl="2" indent="-235549" algn="l" rtl="0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8000" lvl="3" indent="-130975" algn="l" rtl="0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59999" lvl="4" indent="-165464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91999" lvl="5" indent="-165663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23999" lvl="6" indent="-165864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6000" lvl="7" indent="-166065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7999" lvl="8" indent="-166264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078" y="6356519"/>
            <a:ext cx="28949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078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‹#›</a:t>
            </a:fld>
            <a:endParaRPr lang="en" sz="18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5729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099" cy="6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Font typeface="Noto Sans Symbols"/>
              <a:buNone/>
              <a:defRPr sz="20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lvl="2" indent="0" algn="l" rtl="0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Noto Sans Symbols"/>
              <a:buNone/>
              <a:defRPr sz="18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lvl="3" indent="0" algn="l" rtl="0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Font typeface="Noto Sans Symbols"/>
              <a:buNone/>
              <a:defRPr sz="16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lvl="4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16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lvl="5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16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lvl="6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16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lvl="7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16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lvl="8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16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1999" marR="0" lvl="0" indent="-261819" algn="l" rtl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64000" lvl="1" indent="-235350" algn="l" rtl="0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999" lvl="2" indent="-241264" algn="l" rtl="0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8000" lvl="3" indent="-140500" algn="l" rtl="0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16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59999" lvl="4" indent="-17117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6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91999" lvl="5" indent="-171378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6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23999" lvl="6" indent="-17157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6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6000" lvl="7" indent="-17178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6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7999" lvl="8" indent="-17197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6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Font typeface="Noto Sans Symbols"/>
              <a:buNone/>
              <a:defRPr sz="20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lvl="2" indent="0" algn="l" rtl="0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Noto Sans Symbols"/>
              <a:buNone/>
              <a:defRPr sz="18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lvl="3" indent="0" algn="l" rtl="0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Font typeface="Noto Sans Symbols"/>
              <a:buNone/>
              <a:defRPr sz="16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lvl="4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16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lvl="5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16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lvl="6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16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lvl="7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16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lvl="8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16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1999" marR="0" lvl="0" indent="-261819" algn="l" rtl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64000" lvl="1" indent="-235350" algn="l" rtl="0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999" lvl="2" indent="-241264" algn="l" rtl="0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8000" lvl="3" indent="-140500" algn="l" rtl="0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16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59999" lvl="4" indent="-17117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6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91999" lvl="5" indent="-171378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6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23999" lvl="6" indent="-17157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6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6000" lvl="7" indent="-17178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6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7999" lvl="8" indent="-17197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16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078" y="6356519"/>
            <a:ext cx="28949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078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‹#›</a:t>
            </a:fld>
            <a:endParaRPr lang="en" sz="18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85800" y="2130480"/>
            <a:ext cx="7772099" cy="146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5729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078" y="6356519"/>
            <a:ext cx="28949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078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‹#›</a:t>
            </a:fld>
            <a:endParaRPr lang="en" sz="18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57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699" cy="5853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1999" marR="0" lvl="0" indent="-238959" algn="l" rtl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64000" lvl="1" indent="-197250" algn="l" rtl="0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2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999" lvl="2" indent="-224119" algn="l" rtl="0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8000" lvl="3" indent="-121450" algn="l" rtl="0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59999" lvl="4" indent="-15974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91999" lvl="5" indent="-159948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23999" lvl="6" indent="-16014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6000" lvl="7" indent="-16035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7999" lvl="8" indent="-16054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Font typeface="Noto Sans Symbols"/>
              <a:buNone/>
              <a:defRPr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lvl="2" indent="0" algn="l" rtl="0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Noto Sans Symbols"/>
              <a:buNone/>
              <a:defRPr sz="1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lvl="3" indent="0" algn="l" rtl="0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Font typeface="Noto Sans Symbols"/>
              <a:buNone/>
              <a:defRPr sz="9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lvl="4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9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lvl="5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9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lvl="6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9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lvl="7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9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lvl="8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9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078" y="6356519"/>
            <a:ext cx="28949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078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‹#›</a:t>
            </a:fld>
            <a:endParaRPr lang="en" sz="18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57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Font typeface="Noto Sans Symbols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Font typeface="Noto Sans Symbols"/>
              <a:buNone/>
              <a:defRPr sz="2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lvl="2" indent="0" algn="l" rtl="0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Noto Sans Symbols"/>
              <a:buNone/>
              <a:defRPr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lvl="3" indent="0" algn="l" rtl="0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Font typeface="Noto Sans Symbols"/>
              <a:buNone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lvl="4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lvl="5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lvl="6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lvl="7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lvl="8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Font typeface="Noto Sans Symbols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lvl="1" indent="0" algn="l" rtl="0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Font typeface="Noto Sans Symbols"/>
              <a:buNone/>
              <a:defRPr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lvl="2" indent="0" algn="l" rtl="0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Noto Sans Symbols"/>
              <a:buNone/>
              <a:defRPr sz="1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lvl="3" indent="0" algn="l" rtl="0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Font typeface="Noto Sans Symbols"/>
              <a:buNone/>
              <a:defRPr sz="9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lvl="4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9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lvl="5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9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lvl="6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9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lvl="7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9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lvl="8" indent="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Font typeface="Noto Sans Symbols"/>
              <a:buNone/>
              <a:defRPr sz="9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078" y="6356519"/>
            <a:ext cx="28949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078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‹#›</a:t>
            </a:fld>
            <a:endParaRPr lang="en" sz="18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76320" y="-57959"/>
            <a:ext cx="9295799" cy="69731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685800" y="2130480"/>
            <a:ext cx="7772099" cy="146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25729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078" y="6356519"/>
            <a:ext cx="2894999" cy="3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078" y="6356519"/>
            <a:ext cx="2133299" cy="36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‹#›</a:t>
            </a:fld>
            <a:endParaRPr lang="en"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4519"/>
            <a:ext cx="82292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1999" marR="0" lvl="0" indent="-238959" algn="l" rtl="0">
              <a:spcBef>
                <a:spcPts val="0"/>
              </a:spcBef>
              <a:spcAft>
                <a:spcPts val="1417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64000" lvl="1" indent="-216300" algn="l" rtl="0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95999" lvl="2" indent="-235549" algn="l" rtl="0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28000" lvl="3" indent="-121450" algn="l" rtl="0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Noto Sans Symbols"/>
              <a:buChar char="–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59999" lvl="4" indent="-15974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91999" lvl="5" indent="-159948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23999" lvl="6" indent="-16014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56000" lvl="7" indent="-160350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7999" lvl="8" indent="-160549" algn="l" rtl="0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Noto Sans Symbols"/>
              <a:buChar char="●"/>
              <a:defRPr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www.cccaoe.org" TargetMode="External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xtranet.cccco.edu/Divisions/WorkforceandEconDev/CareerEducationPractices/PerkinsIV/PerkinsIVTitleIPartC/LocalApplicationTemplates.aspx" TargetMode="External"/><Relationship Id="rId4" Type="http://schemas.openxmlformats.org/officeDocument/2006/relationships/hyperlink" Target="https://misweb.cccco.edu/perkins/Core_Indicator_Reports/Forms_All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doleta.gov/wioa/docs/WIOA_State_Plan_ICR_OMB_Passback_Plus_Supplement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doingwhatmatters.cccco.edu/portals/6/docs/sw/2016_02%20BOG%20Strong%20Workforce%20Implementation%20w%20JVSV%20v8.pdf" TargetMode="External"/><Relationship Id="rId4" Type="http://schemas.openxmlformats.org/officeDocument/2006/relationships/hyperlink" Target="http://doingwhatmatters.cccco.edu/portals/6/docs/sw/2016_02%20BOG%20Strong%20Workforce%20Implementation%20w%20JVSV%20v8.ppt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h2yusgf" TargetMode="External"/><Relationship Id="rId4" Type="http://schemas.openxmlformats.org/officeDocument/2006/relationships/hyperlink" Target="http://tinyurl.com/zyxpdwk" TargetMode="External"/><Relationship Id="rId5" Type="http://schemas.openxmlformats.org/officeDocument/2006/relationships/hyperlink" Target="http://tinyurl.com/z6fy9sx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6287" y="1744333"/>
            <a:ext cx="5000625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725" y="161875"/>
            <a:ext cx="5000700" cy="17852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4550275" y="4154166"/>
            <a:ext cx="4419899" cy="148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0A2E73"/>
                </a:solidFill>
              </a:rPr>
              <a:t>March 17, 2016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381500" y="259600"/>
            <a:ext cx="8458500" cy="69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0A2E73"/>
                </a:solidFill>
              </a:rPr>
              <a:t>Results</a:t>
            </a:r>
          </a:p>
        </p:txBody>
      </p:sp>
      <p:graphicFrame>
        <p:nvGraphicFramePr>
          <p:cNvPr id="142" name="Shape 142"/>
          <p:cNvGraphicFramePr/>
          <p:nvPr/>
        </p:nvGraphicFramePr>
        <p:xfrm>
          <a:off x="742125" y="1231825"/>
          <a:ext cx="7239000" cy="4672279"/>
        </p:xfrm>
        <a:graphic>
          <a:graphicData uri="http://schemas.openxmlformats.org/drawingml/2006/table">
            <a:tbl>
              <a:tblPr>
                <a:noFill/>
                <a:tableStyleId>{626ECCB8-F65D-48B7-99B2-3D17DEABDC3A}</a:tableStyleId>
              </a:tblPr>
              <a:tblGrid>
                <a:gridCol w="4475075"/>
                <a:gridCol w="2763925"/>
              </a:tblGrid>
              <a:tr h="381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Topic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# Tables that discussed 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Enhance professional development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3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Collaboration between colleges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3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45833"/>
                        <a:buFont typeface="Arial"/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Use of technology at meetings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2</a:t>
                      </a:r>
                    </a:p>
                  </a:txBody>
                  <a:tcPr marL="91425" marR="91425" marT="91425" marB="91425"/>
                </a:tc>
              </a:tr>
              <a:tr h="618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Work based learning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</a:rPr>
                        <a:t>Market community colleges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24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685800" y="2130480"/>
            <a:ext cx="7772100" cy="146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NEXT STEPS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381500" y="259600"/>
            <a:ext cx="8458500" cy="69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0A2E73"/>
                </a:solidFill>
              </a:rPr>
              <a:t>DOW - Nick Kremer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1846355" y="2284282"/>
            <a:ext cx="6326546" cy="15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 dirty="0" smtClean="0">
                <a:latin typeface="Calibri"/>
                <a:ea typeface="Calibri"/>
                <a:cs typeface="Calibri"/>
                <a:sym typeface="Calibri"/>
              </a:rPr>
              <a:t>DOW Recommendations</a:t>
            </a:r>
          </a:p>
          <a:p>
            <a:pPr lvl="0" rtl="0">
              <a:spcBef>
                <a:spcPts val="0"/>
              </a:spcBef>
              <a:buNone/>
            </a:pPr>
            <a:endParaRPr lang="en-US" sz="36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3600" dirty="0" smtClean="0">
                <a:latin typeface="Calibri"/>
                <a:ea typeface="Calibri"/>
                <a:cs typeface="Calibri"/>
                <a:sym typeface="Calibri"/>
              </a:rPr>
              <a:t>JPA</a:t>
            </a:r>
            <a:endParaRPr lang="en" sz="3600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337" y="1407925"/>
            <a:ext cx="6775325" cy="42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381500" y="183400"/>
            <a:ext cx="8458500" cy="112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</a:rPr>
              <a:t>CTE EF Showcase -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</a:rPr>
              <a:t>Jan Swinton &amp; Jemma Blake-Judd</a:t>
            </a:r>
          </a:p>
        </p:txBody>
      </p:sp>
      <p:cxnSp>
        <p:nvCxnSpPr>
          <p:cNvPr id="160" name="Shape 160"/>
          <p:cNvCxnSpPr/>
          <p:nvPr/>
        </p:nvCxnSpPr>
        <p:spPr>
          <a:xfrm>
            <a:off x="445100" y="1407925"/>
            <a:ext cx="8402100" cy="45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125" y="470000"/>
            <a:ext cx="7127925" cy="524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675" y="594675"/>
            <a:ext cx="8848725" cy="452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575" y="433550"/>
            <a:ext cx="7327975" cy="54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087" y="981075"/>
            <a:ext cx="621982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799" y="920800"/>
            <a:ext cx="8492399" cy="400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325" y="460399"/>
            <a:ext cx="8281200" cy="537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297775" y="-1"/>
            <a:ext cx="8846100" cy="50604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31999" lvl="0" indent="-238959" algn="ctr" rtl="0">
              <a:spcBef>
                <a:spcPts val="0"/>
              </a:spcBef>
              <a:spcAft>
                <a:spcPts val="1417"/>
              </a:spcAft>
              <a:buNone/>
            </a:pPr>
            <a:endParaRPr sz="3600" dirty="0">
              <a:solidFill>
                <a:srgbClr val="0A2E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1999" lvl="0" indent="-238959" algn="ctr" rtl="0">
              <a:spcBef>
                <a:spcPts val="0"/>
              </a:spcBef>
              <a:spcAft>
                <a:spcPts val="1417"/>
              </a:spcAft>
              <a:buNone/>
            </a:pPr>
            <a:r>
              <a:rPr lang="en" sz="3600" dirty="0">
                <a:solidFill>
                  <a:srgbClr val="0A2E73"/>
                </a:solidFill>
                <a:latin typeface="Calibri"/>
                <a:ea typeface="Calibri"/>
                <a:cs typeface="Calibri"/>
                <a:sym typeface="Calibri"/>
              </a:rPr>
              <a:t>AGENDA:</a:t>
            </a:r>
          </a:p>
          <a:p>
            <a:pPr marL="457200" lvl="0" indent="-419100" rtl="0">
              <a:spcBef>
                <a:spcPts val="0"/>
              </a:spcBef>
              <a:spcAft>
                <a:spcPts val="1417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Unlocked Update - Steven Glyer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spcAft>
                <a:spcPts val="1417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Consortium Input - Nick Kremer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spcAft>
                <a:spcPts val="1417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 Input - Nick Kremer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spcAft>
                <a:spcPts val="1417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CTE EF Showcase - Jan Swinton &amp; Jemma Blake-Judd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spcAft>
                <a:spcPts val="1417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CCCAOE Update - Kari Irwin</a:t>
            </a:r>
          </a:p>
          <a:p>
            <a:pPr marL="457200" lvl="0" indent="-419100" rtl="0">
              <a:lnSpc>
                <a:spcPct val="150000"/>
              </a:lnSpc>
              <a:spcBef>
                <a:spcPts val="0"/>
              </a:spcBef>
              <a:spcAft>
                <a:spcPts val="1417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Chancellor’s Office Update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000" y="408825"/>
            <a:ext cx="7835299" cy="52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674" y="382150"/>
            <a:ext cx="8037775" cy="647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250" y="546699"/>
            <a:ext cx="7833499" cy="517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325" y="-40274"/>
            <a:ext cx="8503675" cy="672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900" y="138500"/>
            <a:ext cx="8006874" cy="557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925" y="354374"/>
            <a:ext cx="7849399" cy="588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149" y="471900"/>
            <a:ext cx="7724575" cy="597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462" y="303750"/>
            <a:ext cx="7833074" cy="560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/>
        </p:nvSpPr>
        <p:spPr>
          <a:xfrm>
            <a:off x="139200" y="1783825"/>
            <a:ext cx="8865600" cy="156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Welcome new Executive Director- Elizabeth Wallner</a:t>
            </a:r>
          </a:p>
          <a:p>
            <a:pPr lvl="0" rtl="0">
              <a:spcBef>
                <a:spcPts val="0"/>
              </a:spcBef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rtl="0"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2016 Spring Joint Conference- April 20-22, Sacramento</a:t>
            </a:r>
          </a:p>
          <a:p>
            <a:pPr marL="914400" lvl="1" indent="-368300" rtl="0">
              <a:spcBef>
                <a:spcPts val="0"/>
              </a:spcBef>
              <a:buSzPct val="100000"/>
              <a:buFont typeface="Calibri"/>
              <a:buAutoNum type="alphaLcPeriod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Early-bird registration payments due by April 1</a:t>
            </a:r>
          </a:p>
          <a:p>
            <a:pPr lvl="0" rtl="0">
              <a:spcBef>
                <a:spcPts val="0"/>
              </a:spcBef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rtl="0"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CTE/EWD Leadership Academy- June 21-23, San Diego</a:t>
            </a:r>
          </a:p>
          <a:p>
            <a:pPr marL="914400" lvl="1" indent="-368300" rtl="0">
              <a:spcBef>
                <a:spcPts val="0"/>
              </a:spcBef>
              <a:buSzPct val="100000"/>
              <a:buFont typeface="Calibri"/>
              <a:buAutoNum type="alphaLcPeriod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Registration open, limited availability</a:t>
            </a:r>
          </a:p>
          <a:p>
            <a:pPr lvl="0" rtl="0">
              <a:spcBef>
                <a:spcPts val="0"/>
              </a:spcBef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rtl="0"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CCCAOE visits Washington D.C.</a:t>
            </a:r>
          </a:p>
          <a:p>
            <a:pPr marL="914400" lvl="1" indent="-368300" rtl="0">
              <a:spcBef>
                <a:spcPts val="0"/>
              </a:spcBef>
              <a:buSzPct val="100000"/>
              <a:buFont typeface="Calibri"/>
              <a:buAutoNum type="alphaLcPeriod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Joyce Johnson, CCCAOE President, and Julius Sokenu, CCCAOE President Elect</a:t>
            </a:r>
          </a:p>
          <a:p>
            <a:pPr marL="5029200" lvl="0" indent="457200" rtl="0">
              <a:spcBef>
                <a:spcPts val="0"/>
              </a:spcBef>
              <a:buNone/>
            </a:pPr>
            <a:r>
              <a:rPr lang="en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www.cccaoe.org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Shape 2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7225" y="204374"/>
            <a:ext cx="6199249" cy="956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207550" y="1085125"/>
            <a:ext cx="8458500" cy="69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</a:rPr>
              <a:t>LA/OC Regional Vice President - Kari Irwin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/>
        </p:nvSpPr>
        <p:spPr>
          <a:xfrm>
            <a:off x="344300" y="352675"/>
            <a:ext cx="8607300" cy="67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0A2E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Chancellor’s Office Update - Robin Harrington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139200" y="1098025"/>
            <a:ext cx="8865600" cy="44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Perkins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Reauthorization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	2017-18 Allocations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	Application Templates</a:t>
            </a:r>
          </a:p>
          <a:p>
            <a:pPr marL="1257300" lvl="0" indent="-34290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http://extranet.cccco.edu/Divisions/WorkforceandEconDev/CareerEducationPractices/PerkinsIV/PerkinsIVTitleIPartC/LocalApplicationTemplates.aspx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Core Indicators</a:t>
            </a:r>
          </a:p>
          <a:p>
            <a:pPr marL="457200" lvl="0" indent="45720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https://misweb.cccco.edu/perkins/Core_Indicator_Reports/Forms_All.aspx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Application, Quarterly, and Final Claim Reporting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Quarterly Year-to-Date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44600" y="247150"/>
            <a:ext cx="8570100" cy="74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0A2E73"/>
                </a:solidFill>
              </a:rPr>
              <a:t>Data Unlocked Update - Steven Glyer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91225" y="1050075"/>
            <a:ext cx="8865600" cy="486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 u="sng">
                <a:latin typeface="Calibri"/>
                <a:ea typeface="Calibri"/>
                <a:cs typeface="Calibri"/>
                <a:sym typeface="Calibri"/>
              </a:rPr>
              <a:t>Regional Workshops:</a:t>
            </a:r>
          </a:p>
          <a:p>
            <a:pPr lvl="0" rtl="0">
              <a:spcBef>
                <a:spcPts val="0"/>
              </a:spcBef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68300" rtl="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Calibri"/>
              <a:buAutoNum type="arabicPeriod"/>
            </a:pPr>
            <a:r>
              <a:rPr lang="en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April 15 - Cerritos Sheraton - 103 registered, 10 places left</a:t>
            </a:r>
          </a:p>
          <a:p>
            <a:pPr marL="914400" lvl="0" indent="-368300" rtl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May 6 - Fontana IT Learning Center - 22 registered, 63 places left</a:t>
            </a:r>
          </a:p>
          <a:p>
            <a:pPr marL="914400" lvl="0" indent="-368300" rtl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May 13 - San Diego CC -37 registered, 60 places left</a:t>
            </a:r>
          </a:p>
          <a:p>
            <a:pPr marL="914400" lvl="0" indent="-368300" rtl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May 20 - LAOCRC - location TBD (</a:t>
            </a:r>
            <a:r>
              <a:rPr lang="en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344300" y="352675"/>
            <a:ext cx="8607300" cy="67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0A2E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Chancellor’s Office Update - Robin Harrington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139200" y="1098025"/>
            <a:ext cx="8865600" cy="44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Renewal RFAs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Regional Consortia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	Sector Navigators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	Deputy Sector Navigators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	TAP Centers for Excellence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WIOA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	Final State Guidelines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https://www.doleta.gov/wioa/docs/WIOA_State_Plan_ICR_OMB_Passback_Plus_Supplement.pdf</a:t>
            </a:r>
          </a:p>
          <a:p>
            <a:pPr lvl="0" indent="3873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 Guidance on Regional Plans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/>
        </p:nvSpPr>
        <p:spPr>
          <a:xfrm>
            <a:off x="344300" y="352675"/>
            <a:ext cx="8607300" cy="67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0A2E7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Chancellor’s Office Update - Robin Harrington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139200" y="1098025"/>
            <a:ext cx="8865600" cy="442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Strong Workforce Program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Current Information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	Briefings (Trailer Bill, SB 66 &amp; AB 1892)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Slides can be found here: 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</a:t>
            </a:r>
            <a:r>
              <a:rPr lang="en" sz="24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PDF</a:t>
            </a:r>
            <a:r>
              <a:rPr lang="en" sz="24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|</a:t>
            </a:r>
            <a:r>
              <a:rPr lang="en" sz="24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PPTX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March 17th 2-3 p.m.	Phone 888.886.3951	4523221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SzPct val="1000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March 18th 10-11 am.	</a:t>
            </a: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Phone 888.886.3951	3559195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/>
              <a:t>	</a:t>
            </a: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Questions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/>
        </p:nvSpPr>
        <p:spPr>
          <a:xfrm>
            <a:off x="364150" y="445050"/>
            <a:ext cx="8243700" cy="137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/>
              <a:t>Announcements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494" y="125162"/>
            <a:ext cx="4229999" cy="4229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3535575" y="616433"/>
            <a:ext cx="5396399" cy="443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" sz="2400">
                <a:solidFill>
                  <a:srgbClr val="FF0000"/>
                </a:solidFill>
              </a:rPr>
              <a:t>April</a:t>
            </a:r>
            <a:r>
              <a:rPr lang="en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Program Approval Cycle</a:t>
            </a: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Apps Due - Tuesday, </a:t>
            </a:r>
            <a:r>
              <a:rPr lang="en" sz="2400"/>
              <a:t>April</a:t>
            </a: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/>
              <a:t>5</a:t>
            </a: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2016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Voting Window - </a:t>
            </a:r>
            <a:r>
              <a:rPr lang="en" sz="2400"/>
              <a:t>April</a:t>
            </a: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/>
              <a:t>12</a:t>
            </a: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lang="en" sz="2400"/>
              <a:t>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PA Meeting (</a:t>
            </a:r>
            <a:r>
              <a:rPr lang="en" sz="2400"/>
              <a:t>conf call)</a:t>
            </a: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" sz="2400"/>
              <a:t>April 28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" sz="2400">
                <a:solidFill>
                  <a:srgbClr val="FF0000"/>
                </a:solidFill>
              </a:rPr>
              <a:t>April </a:t>
            </a:r>
            <a:r>
              <a:rPr lang="en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Consortia Meeting</a:t>
            </a: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Thursday, </a:t>
            </a:r>
            <a:r>
              <a:rPr lang="en" sz="2400"/>
              <a:t>April</a:t>
            </a: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/>
              <a:t>21</a:t>
            </a:r>
            <a:r>
              <a:rPr lang="en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2016</a:t>
            </a: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/>
              <a:t>Joint meeting of CEOs, CIOs, CSSOs and CTE Deans</a:t>
            </a: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344600" y="247150"/>
            <a:ext cx="8570100" cy="74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0A2E73"/>
                </a:solidFill>
              </a:rPr>
              <a:t>Data Unlocked Update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975" y="992650"/>
            <a:ext cx="3763549" cy="4759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Shape 105"/>
          <p:cNvGrpSpPr/>
          <p:nvPr/>
        </p:nvGrpSpPr>
        <p:grpSpPr>
          <a:xfrm>
            <a:off x="4294550" y="2964525"/>
            <a:ext cx="3168600" cy="1051200"/>
            <a:chOff x="4928250" y="3654550"/>
            <a:chExt cx="3168600" cy="1051200"/>
          </a:xfrm>
        </p:grpSpPr>
        <p:sp>
          <p:nvSpPr>
            <p:cNvPr id="106" name="Shape 106"/>
            <p:cNvSpPr/>
            <p:nvPr/>
          </p:nvSpPr>
          <p:spPr>
            <a:xfrm>
              <a:off x="4928250" y="3654550"/>
              <a:ext cx="3168600" cy="1051200"/>
            </a:xfrm>
            <a:prstGeom prst="rect">
              <a:avLst/>
            </a:prstGeom>
            <a:solidFill>
              <a:schemeClr val="lt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 txBox="1"/>
            <p:nvPr/>
          </p:nvSpPr>
          <p:spPr>
            <a:xfrm>
              <a:off x="5054700" y="3807400"/>
              <a:ext cx="2915700" cy="7455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4800">
                  <a:solidFill>
                    <a:srgbClr val="0A2E73"/>
                  </a:solidFill>
                </a:rPr>
                <a:t>Handouts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139200" y="1098025"/>
            <a:ext cx="8865600" cy="474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 u="sng">
                <a:latin typeface="Calibri"/>
                <a:ea typeface="Calibri"/>
                <a:cs typeface="Calibri"/>
                <a:sym typeface="Calibri"/>
              </a:rPr>
              <a:t>April 15 Workshop Registration Summary</a:t>
            </a:r>
          </a:p>
          <a:p>
            <a:pPr lvl="0" rtl="0">
              <a:spcBef>
                <a:spcPts val="0"/>
              </a:spcBef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68300" rtl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2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82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 attendees from our region</a:t>
            </a:r>
          </a:p>
          <a:p>
            <a:pPr marL="914400" lvl="0" indent="-368300" rtl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2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 attendees from CCCCO, IEPI and other regions</a:t>
            </a:r>
          </a:p>
          <a:p>
            <a:pPr marL="914400" lvl="0" indent="-368300" rtl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2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 spaces left</a:t>
            </a:r>
          </a:p>
          <a:p>
            <a:pPr marL="914400" lvl="0" indent="-368300" rtl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2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 colleges have teams</a:t>
            </a:r>
          </a:p>
          <a:p>
            <a:pPr marL="914400" lvl="0" indent="-368300" rtl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2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 colleges have not signed up</a:t>
            </a:r>
          </a:p>
          <a:p>
            <a:pPr marL="914400" lvl="0" indent="-368300" rtl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2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 colleges and </a:t>
            </a:r>
            <a:r>
              <a:rPr lang="en" sz="2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 district are sending a “C” level attendee</a:t>
            </a:r>
          </a:p>
          <a:p>
            <a:pPr marL="914400" lvl="0" indent="-368300" rtl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Average of </a:t>
            </a:r>
            <a:r>
              <a:rPr lang="en" sz="2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 attendees per college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344600" y="247150"/>
            <a:ext cx="8570100" cy="74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0A2E73"/>
                </a:solidFill>
              </a:rPr>
              <a:t>Data Unlocked Update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139200" y="1098025"/>
            <a:ext cx="8865600" cy="442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200" u="sng">
                <a:latin typeface="Calibri"/>
                <a:ea typeface="Calibri"/>
                <a:cs typeface="Calibri"/>
                <a:sym typeface="Calibri"/>
              </a:rPr>
              <a:t>Workshop Summary:</a:t>
            </a:r>
          </a:p>
          <a:p>
            <a:pPr marL="914400" lvl="0" indent="-368300" rtl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8:00 am - Check in and Breakfast</a:t>
            </a:r>
          </a:p>
          <a:p>
            <a:pPr marL="914400" lvl="0" indent="-368300" rtl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9:30 am - Scorecard, Tools &amp; Resources, Technical Assistance</a:t>
            </a:r>
          </a:p>
          <a:p>
            <a:pPr marL="914400" lvl="0" indent="-368300" rtl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12 noon - lunch</a:t>
            </a:r>
          </a:p>
          <a:p>
            <a:pPr marL="914400" lvl="0" indent="-368300" rtl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12:30 pm - Hands-on Exercises</a:t>
            </a:r>
          </a:p>
          <a:p>
            <a:pPr marL="914400" lvl="0" indent="-368300" rtl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2:30 pm - break</a:t>
            </a:r>
          </a:p>
          <a:p>
            <a:pPr marL="914400" lvl="0" indent="-368300" rtl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2:45 pm - Overview</a:t>
            </a:r>
          </a:p>
          <a:p>
            <a:pPr marL="914400" lvl="0" indent="-368300" rtl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3:15 pm - Wrap Up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344600" y="247150"/>
            <a:ext cx="8570100" cy="74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0A2E73"/>
                </a:solidFill>
              </a:rPr>
              <a:t>Data Unlocked Update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139200" y="0"/>
            <a:ext cx="8865600" cy="584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 u="sng">
                <a:latin typeface="Calibri"/>
                <a:ea typeface="Calibri"/>
                <a:cs typeface="Calibri"/>
                <a:sym typeface="Calibri"/>
              </a:rPr>
              <a:t>To prepare for the Workshop:</a:t>
            </a:r>
          </a:p>
          <a:p>
            <a:pPr lvl="0" rtl="0">
              <a:spcBef>
                <a:spcPts val="0"/>
              </a:spcBef>
              <a:buNone/>
            </a:pPr>
            <a:endParaRPr sz="2200" u="sng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Bring at least one </a:t>
            </a:r>
            <a:r>
              <a:rPr lang="en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laptop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/iPad per team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Each team must include on </a:t>
            </a:r>
            <a:r>
              <a:rPr lang="en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“C”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 for the am part only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Applications due </a:t>
            </a:r>
            <a:r>
              <a:rPr lang="en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June 1, 2016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Must attend workshop to access </a:t>
            </a:r>
            <a:r>
              <a:rPr lang="en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$50,000 allocation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Effective strategies for using the $50,000</a:t>
            </a:r>
          </a:p>
          <a:p>
            <a:pPr marL="914400" lvl="1" indent="-368300" rtl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AutoNum type="alphaLcPeriod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Specialist/Consultant to assist colleges with planning</a:t>
            </a:r>
          </a:p>
          <a:p>
            <a:pPr marL="914400" lvl="1" indent="-368300" rtl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AutoNum type="alphaLcPeriod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Bring together all colleges engaged in a specific industry to study the data</a:t>
            </a:r>
          </a:p>
          <a:p>
            <a:pPr marL="914400" lvl="1" indent="-368300" rtl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AutoNum type="alphaLcPeriod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$200M will be given in part by success of your programs, thus how can this funding tackle that issue?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139200" y="1098025"/>
            <a:ext cx="8865600" cy="314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u="sng">
                <a:latin typeface="Calibri"/>
                <a:ea typeface="Calibri"/>
                <a:cs typeface="Calibri"/>
                <a:sym typeface="Calibri"/>
              </a:rPr>
              <a:t>Key Links:</a:t>
            </a:r>
          </a:p>
          <a:p>
            <a:pPr lvl="0" rtl="0">
              <a:spcBef>
                <a:spcPts val="0"/>
              </a:spcBef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Workshop Registration - </a:t>
            </a:r>
            <a:r>
              <a:rPr lang="en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http://tinyurl.com/h2yusgf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Data Unlocked Resources for Key Talent - </a:t>
            </a:r>
            <a:r>
              <a:rPr lang="en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http://tinyurl.com/zyxpdwk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SzPct val="100000"/>
              <a:buFont typeface="Calibri"/>
              <a:buAutoNum type="arabicPeriod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EverBrite SignUp page - </a:t>
            </a:r>
            <a:r>
              <a:rPr lang="en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http://tinyurl.com/z6fy9sx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344600" y="247150"/>
            <a:ext cx="8570100" cy="74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0A2E73"/>
                </a:solidFill>
              </a:rPr>
              <a:t>Data Unlocked Update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77575" y="1244125"/>
            <a:ext cx="7254300" cy="454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/>
              <a:t> </a:t>
            </a:r>
            <a:r>
              <a:rPr lang="en"/>
              <a:t>Process: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1. List of topics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2. Discussed at tables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3. Turned in notes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4. Compiled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/>
              <a:t>5. Take action 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171950" y="505750"/>
            <a:ext cx="8688900" cy="57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Consortium Input at February Meeting - Nick Kremer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496</Words>
  <Application>Microsoft Macintosh PowerPoint</Application>
  <PresentationFormat>On-screen Show (4:3)</PresentationFormat>
  <Paragraphs>135</Paragraphs>
  <Slides>33</Slides>
  <Notes>33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NEXT STEPS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Steven Glyer</cp:lastModifiedBy>
  <cp:revision>2</cp:revision>
  <dcterms:created xsi:type="dcterms:W3CDTF">2016-03-17T23:29:17Z</dcterms:created>
  <dcterms:modified xsi:type="dcterms:W3CDTF">2016-03-17T23:31:18Z</dcterms:modified>
</cp:coreProperties>
</file>